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Freeform 1"/>
          <p:cNvSpPr/>
          <p:nvPr/>
        </p:nvSpPr>
        <p:spPr>
          <a:xfrm>
            <a:off x="3352647" y="0"/>
            <a:ext cx="5486400" cy="5029200"/>
          </a:xfrm>
          <a:custGeom>
            <a:avLst/>
            <a:gdLst/>
            <a:ahLst/>
            <a:cxnLst/>
            <a:rect l="l" t="t" r="r" b="b"/>
            <a:pathLst>
              <a:path w="5486400" h="5029200">
                <a:moveTo>
                  <a:pt x="2377440" y="0"/>
                </a:moveTo>
                <a:lnTo>
                  <a:pt x="3108960" y="0"/>
                </a:lnTo>
                <a:lnTo>
                  <a:pt x="5486400" y="5029200"/>
                </a:lnTo>
                <a:lnTo>
                  <a:pt x="0" y="5029200"/>
                </a:lnTo>
                <a:lnTo>
                  <a:pt x="2377440" y="0"/>
                </a:lnTo>
                <a:close/>
              </a:path>
            </a:pathLst>
          </a:custGeom>
          <a:ln>
            <a:noFill/>
          </a:ln>
          <a:solidFill>
            <a:srgbClr val="B7791F">
              <a:alpha val="18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Freeform 2"/>
          <p:cNvSpPr/>
          <p:nvPr/>
        </p:nvSpPr>
        <p:spPr>
          <a:xfrm>
            <a:off x="2438247" y="0"/>
            <a:ext cx="7315200" cy="5943600"/>
          </a:xfrm>
          <a:custGeom>
            <a:avLst/>
            <a:gdLst/>
            <a:ahLst/>
            <a:cxnLst/>
            <a:rect l="l" t="t" r="r" b="b"/>
            <a:pathLst>
              <a:path w="7315200" h="5943600">
                <a:moveTo>
                  <a:pt x="3108960" y="0"/>
                </a:moveTo>
                <a:lnTo>
                  <a:pt x="4206240" y="0"/>
                </a:lnTo>
                <a:lnTo>
                  <a:pt x="7315200" y="5943600"/>
                </a:lnTo>
                <a:lnTo>
                  <a:pt x="0" y="5943600"/>
                </a:lnTo>
                <a:lnTo>
                  <a:pt x="3108960" y="0"/>
                </a:lnTo>
                <a:close/>
              </a:path>
            </a:pathLst>
          </a:custGeom>
          <a:ln>
            <a:noFill/>
          </a:ln>
          <a:solidFill>
            <a:srgbClr val="B7791F">
              <a:alpha val="8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286000" y="1645920"/>
            <a:ext cx="758952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Noto Serif CJK SC"/>
              </a:defRPr>
              <a:lnSpc>
                <a:spcPct val="160000"/>
              </a:lnSpc>
            </a:pPr>
            <a:r>
              <a:t>立大志·创新力下篇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6000" y="2926080"/>
            <a:ext cx="758952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有志向 vs 无志向</a:t>
            </a:r>
          </a:p>
        </p:txBody>
      </p:sp>
      <p:sp>
        <p:nvSpPr>
          <p:cNvPr id="6" name="Rectangle 5"/>
          <p:cNvSpPr/>
          <p:nvPr/>
        </p:nvSpPr>
        <p:spPr>
          <a:xfrm>
            <a:off x="3931920" y="3749039"/>
            <a:ext cx="429768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286000" y="4023360"/>
            <a:ext cx="75895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上篇破三大误区 · 中篇建完整认知链 · 下篇看差距到底多大</a:t>
            </a:r>
          </a:p>
        </p:txBody>
      </p:sp>
      <p:sp>
        <p:nvSpPr>
          <p:cNvPr id="8" name="Rectangle 7"/>
          <p:cNvSpPr/>
          <p:nvPr/>
        </p:nvSpPr>
        <p:spPr>
          <a:xfrm>
            <a:off x="3931920" y="4937760"/>
            <a:ext cx="429768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200400" y="5120640"/>
            <a:ext cx="57607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60000"/>
              </a:lnSpc>
            </a:pPr>
            <a:r>
              <a:t>立大志 · 给高收入高净值家庭的教育洞察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371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回顾与引入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64008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"有志向和没志向，创新力差距有多大？"</a:t>
            </a:r>
          </a:p>
        </p:txBody>
      </p:sp>
      <p:sp>
        <p:nvSpPr>
          <p:cNvPr id="4" name="Oval 3"/>
          <p:cNvSpPr/>
          <p:nvPr/>
        </p:nvSpPr>
        <p:spPr>
          <a:xfrm>
            <a:off x="3101187" y="1645920"/>
            <a:ext cx="1188720" cy="1188720"/>
          </a:xfrm>
          <a:prstGeom prst="ellipse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100" b="1">
                <a:solidFill>
                  <a:srgbClr val="FFFFFF"/>
                </a:solidFill>
                <a:latin typeface="Noto Sans CJK SC"/>
              </a:defRPr>
            </a:pPr>
            <a:r>
              <a:t>创新力=</a:t>
            </a:r>
            <a:br/>
            <a:r>
              <a:t>高质量提问</a:t>
            </a:r>
          </a:p>
        </p:txBody>
      </p:sp>
      <p:sp>
        <p:nvSpPr>
          <p:cNvPr id="5" name="Right Arrow 4"/>
          <p:cNvSpPr/>
          <p:nvPr/>
        </p:nvSpPr>
        <p:spPr>
          <a:xfrm>
            <a:off x="4317339" y="2176272"/>
            <a:ext cx="365760" cy="128016"/>
          </a:xfrm>
          <a:prstGeom prst="rightArrow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4701387" y="1755648"/>
            <a:ext cx="1188720" cy="1188720"/>
          </a:xfrm>
          <a:prstGeom prst="ellipse">
            <a:avLst/>
          </a:prstGeom>
          <a:solidFill>
            <a:srgbClr val="256F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100" b="1">
                <a:solidFill>
                  <a:srgbClr val="FFFFFF"/>
                </a:solidFill>
                <a:latin typeface="Noto Sans CJK SC"/>
              </a:defRPr>
            </a:pPr>
            <a:r>
              <a:t>= 深度钻研</a:t>
            </a:r>
          </a:p>
        </p:txBody>
      </p:sp>
      <p:sp>
        <p:nvSpPr>
          <p:cNvPr id="7" name="Right Arrow 6"/>
          <p:cNvSpPr/>
          <p:nvPr/>
        </p:nvSpPr>
        <p:spPr>
          <a:xfrm>
            <a:off x="5917539" y="2286000"/>
            <a:ext cx="365760" cy="128016"/>
          </a:xfrm>
          <a:prstGeom prst="rightArrow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6301587" y="1828800"/>
            <a:ext cx="1188720" cy="1188720"/>
          </a:xfrm>
          <a:prstGeom prst="ellipse">
            <a:avLst/>
          </a:prstGeom>
          <a:solidFill>
            <a:srgbClr val="178A6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100" b="1">
                <a:solidFill>
                  <a:srgbClr val="FFFFFF"/>
                </a:solidFill>
                <a:latin typeface="Noto Sans CJK SC"/>
              </a:defRPr>
            </a:pPr>
            <a:r>
              <a:t>= 同方向</a:t>
            </a:r>
            <a:br/>
            <a:r>
              <a:t>刻意进步</a:t>
            </a:r>
          </a:p>
        </p:txBody>
      </p:sp>
      <p:sp>
        <p:nvSpPr>
          <p:cNvPr id="9" name="Right Arrow 8"/>
          <p:cNvSpPr/>
          <p:nvPr/>
        </p:nvSpPr>
        <p:spPr>
          <a:xfrm>
            <a:off x="7517739" y="2359152"/>
            <a:ext cx="365760" cy="128016"/>
          </a:xfrm>
          <a:prstGeom prst="rightArrow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7901787" y="1755648"/>
            <a:ext cx="1188720" cy="1188720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100" b="1">
                <a:solidFill>
                  <a:srgbClr val="FFFFFF"/>
                </a:solidFill>
                <a:latin typeface="Noto Sans CJK SC"/>
              </a:defRPr>
            </a:pPr>
            <a:r>
              <a:t>→ 志向是</a:t>
            </a:r>
            <a:br/>
            <a:r>
              <a:t>动力源头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28800" y="3566160"/>
            <a:ext cx="850392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3931920"/>
            <a:ext cx="3200400" cy="164592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868680" y="4069080"/>
            <a:ext cx="2377440" cy="320040"/>
          </a:xfrm>
          <a:prstGeom prst="rect">
            <a:avLst/>
          </a:prstGeom>
          <a:ln>
            <a:noFill/>
          </a:ln>
          <a:solidFill>
            <a:srgbClr val="1d4ed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Noto Sans CJK SC"/>
              </a:defRPr>
            </a:pPr>
            <a:r>
              <a:t>对比一·问题质量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4480560"/>
            <a:ext cx="292608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700" b="0">
                <a:solidFill>
                  <a:srgbClr val="1E293B"/>
                </a:solidFill>
                <a:latin typeface="Noto Sans CJK SC"/>
              </a:defRPr>
              <a:lnSpc>
                <a:spcPct val="140000"/>
              </a:lnSpc>
            </a:pPr>
            <a:r>
              <a:t>一个找标准答案</a:t>
            </a:r>
            <a:br/>
            <a:r>
              <a:t>一个找可能方向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399178" y="3931920"/>
            <a:ext cx="3200400" cy="164592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536338" y="4069080"/>
            <a:ext cx="237744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Noto Sans CJK SC"/>
              </a:defRPr>
            </a:pPr>
            <a:r>
              <a:t>对比二·瓶颈反应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36338" y="4480560"/>
            <a:ext cx="292608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700" b="0">
                <a:solidFill>
                  <a:srgbClr val="1E293B"/>
                </a:solidFill>
                <a:latin typeface="Noto Sans CJK SC"/>
              </a:defRPr>
              <a:lnSpc>
                <a:spcPct val="140000"/>
              </a:lnSpc>
            </a:pPr>
            <a:r>
              <a:t>一个遇瓶颈就放弃</a:t>
            </a:r>
            <a:br/>
            <a:r>
              <a:t>一个遇瓶颈就深挖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066836" y="3931920"/>
            <a:ext cx="3200400" cy="164592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203996" y="4069080"/>
            <a:ext cx="2377440" cy="32004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Noto Sans CJK SC"/>
              </a:defRPr>
            </a:pPr>
            <a:r>
              <a:t>对比三·能力曲线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03996" y="4480560"/>
            <a:ext cx="2926080" cy="10058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700" b="0">
                <a:solidFill>
                  <a:srgbClr val="1E293B"/>
                </a:solidFill>
                <a:latin typeface="Noto Sans CJK SC"/>
              </a:defRPr>
              <a:lnSpc>
                <a:spcPct val="140000"/>
              </a:lnSpc>
            </a:pPr>
            <a:r>
              <a:t>无志向是加法</a:t>
            </a:r>
            <a:br/>
            <a:r>
              <a:t>有志向是乘法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对比一：问题质量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229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"一个找标准答案，一个找可能方向"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0" y="1554480"/>
            <a:ext cx="25603" cy="347472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554480"/>
            <a:ext cx="182880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无志向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057400"/>
            <a:ext cx="47548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找标准答案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"这个有答案吗？老师讲过吗？"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问的是已有的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554480"/>
            <a:ext cx="182880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有志向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057400"/>
            <a:ext cx="475488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找可能方向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"不按常规走，会怎样？"</a:t>
            </a:r>
          </a:p>
          <a:p>
            <a:pPr>
              <a:defRPr sz="220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问的是未有的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20" y="4206240"/>
            <a:ext cx="10728655" cy="146304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31520" y="4206240"/>
            <a:ext cx="25603" cy="1463040"/>
          </a:xfrm>
          <a:prstGeom prst="rect">
            <a:avLst/>
          </a:prstGeom>
          <a:ln>
            <a:noFill/>
          </a:ln>
          <a:solidFill>
            <a:srgbClr val="1d4ed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188720" y="4389120"/>
            <a:ext cx="9814255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一个是找标准答案，一个是找可能方向。</a:t>
            </a:r>
            <a:br/>
            <a:r>
              <a:t>问已有的 vs 问未有的——这就是问题质量的本质差异。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对比二：瓶颈反应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229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"一个遇瓶颈就放弃，一个遇瓶颈就深挖"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0" y="1554480"/>
            <a:ext cx="25603" cy="365760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554480"/>
            <a:ext cx="182880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无志向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011680"/>
            <a:ext cx="475488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200" b="1">
                <a:solidFill>
                  <a:srgbClr val="B42318"/>
                </a:solidFill>
                <a:latin typeface="Noto Serif CJK SC"/>
              </a:defRPr>
              <a:lnSpc>
                <a:spcPct val="160000"/>
              </a:lnSpc>
            </a:pPr>
            <a:r>
              <a:t>"太难了，我换一个吧"</a:t>
            </a:r>
          </a:p>
        </p:txBody>
      </p:sp>
      <p:sp>
        <p:nvSpPr>
          <p:cNvPr id="7" name="Freeform 6"/>
          <p:cNvSpPr/>
          <p:nvPr/>
        </p:nvSpPr>
        <p:spPr>
          <a:xfrm>
            <a:off x="1371600" y="2743200"/>
            <a:ext cx="1371600" cy="822960"/>
          </a:xfrm>
          <a:custGeom>
            <a:avLst/>
            <a:gdLst/>
            <a:ahLst/>
            <a:cxnLst/>
            <a:rect l="l" t="t" r="r" b="b"/>
            <a:pathLst>
              <a:path w="1371600" h="822960">
                <a:moveTo>
                  <a:pt x="0" y="274320"/>
                </a:moveTo>
                <a:lnTo>
                  <a:pt x="1371600" y="0"/>
                </a:lnTo>
                <a:lnTo>
                  <a:pt x="0" y="548640"/>
                </a:lnTo>
                <a:lnTo>
                  <a:pt x="1371600" y="274320"/>
                </a:lnTo>
                <a:lnTo>
                  <a:pt x="0" y="822960"/>
                </a:lnTo>
                <a:lnTo>
                  <a:pt x="1371600" y="548640"/>
                </a:lnTo>
              </a:path>
            </a:pathLst>
          </a:custGeom>
          <a:noFill/>
          <a:ln w="31750">
            <a:solidFill>
              <a:srgbClr val="B42318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3840480"/>
            <a:ext cx="475488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400" b="0">
                <a:solidFill>
                  <a:srgbClr val="B42318"/>
                </a:solidFill>
                <a:latin typeface="Noto Sans CJK SC"/>
              </a:defRPr>
              <a:lnSpc>
                <a:spcPct val="160000"/>
              </a:lnSpc>
            </a:pPr>
            <a:r>
              <a:t>遇瓶颈→换方向→永远在浅水区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554480"/>
            <a:ext cx="182880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有志向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2011680"/>
            <a:ext cx="475488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200" b="1">
                <a:solidFill>
                  <a:srgbClr val="13795B"/>
                </a:solidFill>
                <a:latin typeface="Noto Serif CJK SC"/>
              </a:defRPr>
              <a:lnSpc>
                <a:spcPct val="160000"/>
              </a:lnSpc>
            </a:pPr>
            <a:r>
              <a:t>"这里一定有我还不知道的东西"</a:t>
            </a:r>
          </a:p>
        </p:txBody>
      </p:sp>
      <p:sp>
        <p:nvSpPr>
          <p:cNvPr id="11" name="Down Arrow 10"/>
          <p:cNvSpPr/>
          <p:nvPr/>
        </p:nvSpPr>
        <p:spPr>
          <a:xfrm>
            <a:off x="8046720" y="2834640"/>
            <a:ext cx="228600" cy="640080"/>
          </a:xfrm>
          <a:prstGeom prst="down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Up Arrow 11"/>
          <p:cNvSpPr/>
          <p:nvPr/>
        </p:nvSpPr>
        <p:spPr>
          <a:xfrm>
            <a:off x="8046720" y="3017520"/>
            <a:ext cx="228600" cy="822960"/>
          </a:xfrm>
          <a:prstGeom prst="upArrow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0" y="3840480"/>
            <a:ext cx="475488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400" b="0">
                <a:solidFill>
                  <a:srgbClr val="13795B"/>
                </a:solidFill>
                <a:latin typeface="Noto Sans CJK SC"/>
              </a:defRPr>
              <a:lnSpc>
                <a:spcPct val="160000"/>
              </a:lnSpc>
            </a:pPr>
            <a:r>
              <a:t>卡住→深挖→穿透瓶颈→新风景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5029200"/>
            <a:ext cx="10728655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600" b="0">
                <a:solidFill>
                  <a:srgbClr val="94A3B8"/>
                </a:solidFill>
                <a:latin typeface="Noto Sans CJK SC"/>
              </a:defRPr>
              <a:lnSpc>
                <a:spcPct val="160000"/>
              </a:lnSpc>
            </a:pPr>
            <a:r>
              <a:t>※ 真正的机会，在别人挖不下去的地方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657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对比三：能力增长曲线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8229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"无志向是加法，有志向是乘法"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0" y="1554480"/>
            <a:ext cx="25603" cy="384048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554480"/>
            <a:ext cx="1828800" cy="320040"/>
          </a:xfrm>
          <a:prstGeom prst="rect">
            <a:avLst/>
          </a:prstGeom>
          <a:ln>
            <a:noFill/>
          </a:ln>
          <a:solidFill>
            <a:srgbClr val="b4231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无志向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965960"/>
            <a:ext cx="475488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1">
                <a:solidFill>
                  <a:srgbClr val="B42318"/>
                </a:solidFill>
                <a:latin typeface="Noto Serif CJK SC"/>
              </a:defRPr>
              <a:lnSpc>
                <a:spcPct val="160000"/>
              </a:lnSpc>
            </a:pPr>
            <a:r>
              <a:t>加法型增长</a:t>
            </a:r>
          </a:p>
        </p:txBody>
      </p:sp>
      <p:sp>
        <p:nvSpPr>
          <p:cNvPr id="7" name="Freeform 6"/>
          <p:cNvSpPr/>
          <p:nvPr/>
        </p:nvSpPr>
        <p:spPr>
          <a:xfrm>
            <a:off x="1097280" y="2743200"/>
            <a:ext cx="3657600" cy="1097280"/>
          </a:xfrm>
          <a:custGeom>
            <a:avLst/>
            <a:gdLst/>
            <a:ahLst/>
            <a:cxnLst/>
            <a:rect l="l" t="t" r="r" b="b"/>
            <a:pathLst>
              <a:path w="3657600" h="1097280">
                <a:moveTo>
                  <a:pt x="0" y="1097280"/>
                </a:moveTo>
                <a:lnTo>
                  <a:pt x="457200" y="822960"/>
                </a:lnTo>
                <a:lnTo>
                  <a:pt x="914400" y="640080"/>
                </a:lnTo>
                <a:lnTo>
                  <a:pt x="1371600" y="457200"/>
                </a:lnTo>
                <a:lnTo>
                  <a:pt x="1828800" y="365760"/>
                </a:lnTo>
                <a:lnTo>
                  <a:pt x="2286000" y="182880"/>
                </a:lnTo>
                <a:lnTo>
                  <a:pt x="2743200" y="0"/>
                </a:lnTo>
                <a:lnTo>
                  <a:pt x="3200400" y="0"/>
                </a:lnTo>
                <a:lnTo>
                  <a:pt x="3657600" y="0"/>
                </a:lnTo>
              </a:path>
            </a:pathLst>
          </a:custGeom>
          <a:noFill/>
          <a:ln w="44450">
            <a:solidFill>
              <a:srgbClr val="B42318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3931920"/>
            <a:ext cx="41148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B42318"/>
                </a:solidFill>
                <a:latin typeface="Noto Sans CJK SC"/>
              </a:defRPr>
              <a:lnSpc>
                <a:spcPct val="140000"/>
              </a:lnSpc>
            </a:pPr>
            <a:r>
              <a:t>学一点加一点→触顶→</a:t>
            </a:r>
            <a:br/>
            <a:r>
              <a:t>换方向→再涨再触顶→</a:t>
            </a:r>
            <a:br/>
            <a:r>
              <a:t>攒一堆入门经验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554480"/>
            <a:ext cx="182880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  <a:latin typeface="Noto Sans CJK SC"/>
              </a:defRPr>
            </a:pPr>
            <a:r>
              <a:t>有志向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1965960"/>
            <a:ext cx="475488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1">
                <a:solidFill>
                  <a:srgbClr val="13795B"/>
                </a:solidFill>
                <a:latin typeface="Noto Serif CJK SC"/>
              </a:defRPr>
              <a:lnSpc>
                <a:spcPct val="160000"/>
              </a:lnSpc>
            </a:pPr>
            <a:r>
              <a:t>乘法型增长</a:t>
            </a:r>
          </a:p>
        </p:txBody>
      </p:sp>
      <p:sp>
        <p:nvSpPr>
          <p:cNvPr id="11" name="Freeform 10"/>
          <p:cNvSpPr/>
          <p:nvPr/>
        </p:nvSpPr>
        <p:spPr>
          <a:xfrm>
            <a:off x="6583680" y="2331720"/>
            <a:ext cx="4480560" cy="1645920"/>
          </a:xfrm>
          <a:custGeom>
            <a:avLst/>
            <a:gdLst/>
            <a:ahLst/>
            <a:cxnLst/>
            <a:rect l="l" t="t" r="r" b="b"/>
            <a:pathLst>
              <a:path w="4480560" h="1645920">
                <a:moveTo>
                  <a:pt x="0" y="1645920"/>
                </a:moveTo>
                <a:lnTo>
                  <a:pt x="320040" y="1645320"/>
                </a:lnTo>
                <a:lnTo>
                  <a:pt x="640080" y="1641121"/>
                </a:lnTo>
                <a:lnTo>
                  <a:pt x="960120" y="1629724"/>
                </a:lnTo>
                <a:lnTo>
                  <a:pt x="1280160" y="1607531"/>
                </a:lnTo>
                <a:lnTo>
                  <a:pt x="1600200" y="1570941"/>
                </a:lnTo>
                <a:lnTo>
                  <a:pt x="1920240" y="1516357"/>
                </a:lnTo>
                <a:lnTo>
                  <a:pt x="2240280" y="1440180"/>
                </a:lnTo>
                <a:lnTo>
                  <a:pt x="2560320" y="1338809"/>
                </a:lnTo>
                <a:lnTo>
                  <a:pt x="2880360" y="1208647"/>
                </a:lnTo>
                <a:lnTo>
                  <a:pt x="3200400" y="1046094"/>
                </a:lnTo>
                <a:lnTo>
                  <a:pt x="3520440" y="847552"/>
                </a:lnTo>
                <a:lnTo>
                  <a:pt x="3840480" y="609422"/>
                </a:lnTo>
                <a:lnTo>
                  <a:pt x="4160520" y="328104"/>
                </a:lnTo>
                <a:lnTo>
                  <a:pt x="4480560" y="0"/>
                </a:lnTo>
              </a:path>
            </a:pathLst>
          </a:custGeom>
          <a:noFill/>
          <a:ln w="44450">
            <a:solidFill>
              <a:srgbClr val="13795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0" y="3931920"/>
            <a:ext cx="41148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300" b="0">
                <a:solidFill>
                  <a:srgbClr val="13795B"/>
                </a:solidFill>
                <a:latin typeface="Noto Sans CJK SC"/>
              </a:defRPr>
              <a:lnSpc>
                <a:spcPct val="140000"/>
              </a:lnSpc>
            </a:pPr>
            <a:r>
              <a:t>前三年缓慢深挖→</a:t>
            </a:r>
            <a:br/>
            <a:r>
              <a:t>跨过瓶颈后如破土竹子</a:t>
            </a:r>
            <a:br/>
            <a:r>
              <a:t>快速生长——复利效应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686800" y="2743200"/>
            <a:ext cx="2743200" cy="32004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686800" y="2743200"/>
            <a:ext cx="2743200" cy="32004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  <a:lnSpc>
                <a:spcPct val="100000"/>
              </a:lnSpc>
            </a:pPr>
            <a:r>
              <a:t>创新力复利效应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4846320"/>
            <a:ext cx="10728655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1E293B"/>
                </a:solidFill>
                <a:latin typeface="Noto Sans CJK SC"/>
              </a:defRPr>
              <a:lnSpc>
                <a:spcPct val="160000"/>
              </a:lnSpc>
            </a:pPr>
            <a:r>
              <a:t>洞察需要深度，深度需要在一个方向上长期待住——没有志向的人，待不住。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1371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1E293B"/>
                </a:solidFill>
                <a:latin typeface="Noto Serif CJK SC"/>
              </a:defRPr>
              <a:lnSpc>
                <a:spcPct val="160000"/>
              </a:lnSpc>
            </a:pPr>
            <a:r>
              <a:t>差距在哪儿？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59436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1D4ED8"/>
                </a:solidFill>
                <a:latin typeface="Noto Serif CJK SC"/>
              </a:defRPr>
              <a:lnSpc>
                <a:spcPct val="160000"/>
              </a:lnSpc>
            </a:pPr>
            <a:r>
              <a:t>"不在脑子快不快，在有没有志向"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1463040"/>
            <a:ext cx="3200400" cy="210312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68680" y="1600200"/>
            <a:ext cx="2377440" cy="320040"/>
          </a:xfrm>
          <a:prstGeom prst="rect">
            <a:avLst/>
          </a:prstGeom>
          <a:ln>
            <a:noFill/>
          </a:ln>
          <a:solidFill>
            <a:srgbClr val="13795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700" b="1">
                <a:solidFill>
                  <a:srgbClr val="FFFFFF"/>
                </a:solidFill>
                <a:latin typeface="Noto Sans CJK SC"/>
              </a:defRPr>
            </a:pPr>
            <a:r>
              <a:t>一个方向待住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2011680"/>
            <a:ext cx="292608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0">
                <a:solidFill>
                  <a:srgbClr val="1E293B"/>
                </a:solidFill>
                <a:latin typeface="Noto Sans CJK SC"/>
              </a:defRPr>
              <a:lnSpc>
                <a:spcPct val="140000"/>
              </a:lnSpc>
            </a:pPr>
            <a:r>
              <a:t>志向让他愿意在一个方向上</a:t>
            </a:r>
            <a:br/>
            <a:r>
              <a:t>长期深耕，不轻易换道。</a:t>
            </a:r>
            <a:br/>
            <a:r>
              <a:t>浅尝辄止的人永远不可</a:t>
            </a:r>
            <a:br/>
            <a:r>
              <a:t>能拥有真正的创新力。</a:t>
            </a:r>
          </a:p>
        </p:txBody>
      </p:sp>
      <p:sp>
        <p:nvSpPr>
          <p:cNvPr id="7" name="Rectangle 6"/>
          <p:cNvSpPr/>
          <p:nvPr/>
        </p:nvSpPr>
        <p:spPr>
          <a:xfrm>
            <a:off x="4399178" y="1463040"/>
            <a:ext cx="3200400" cy="210312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36338" y="1600200"/>
            <a:ext cx="2377440" cy="320040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700" b="1">
                <a:solidFill>
                  <a:srgbClr val="FFFFFF"/>
                </a:solidFill>
                <a:latin typeface="Noto Sans CJK SC"/>
              </a:defRPr>
            </a:pPr>
            <a:r>
              <a:t>挖穿信念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36338" y="2011680"/>
            <a:ext cx="292608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0">
                <a:solidFill>
                  <a:srgbClr val="1E293B"/>
                </a:solidFill>
                <a:latin typeface="Noto Sans CJK SC"/>
              </a:defRPr>
              <a:lnSpc>
                <a:spcPct val="140000"/>
              </a:lnSpc>
            </a:pPr>
            <a:r>
              <a:t>创新力 = 挖穿信念</a:t>
            </a:r>
            <a:br/>
            <a:r>
              <a:t>× 长期刻意进步的总和。</a:t>
            </a:r>
            <a:br/>
            <a:r>
              <a:t>那个信念，就是志向。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6836" y="1463040"/>
            <a:ext cx="3200400" cy="2103120"/>
          </a:xfrm>
          <a:prstGeom prst="rect">
            <a:avLst/>
          </a:prstGeom>
          <a:ln>
            <a:noFill/>
          </a:ln>
          <a:solidFill>
            <a:srgbClr val="fffdf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203996" y="1600200"/>
            <a:ext cx="2377440" cy="320040"/>
          </a:xfrm>
          <a:prstGeom prst="rect">
            <a:avLst/>
          </a:prstGeom>
          <a:ln>
            <a:noFill/>
          </a:ln>
          <a:solidFill>
            <a:srgbClr val="1d4ed8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700" b="1">
                <a:solidFill>
                  <a:srgbClr val="FFFFFF"/>
                </a:solidFill>
                <a:latin typeface="Noto Sans CJK SC"/>
              </a:defRPr>
            </a:pPr>
            <a:r>
              <a:t>教育真谛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03996" y="2011680"/>
            <a:ext cx="2926080" cy="14630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>
              <a:defRPr sz="1600" b="0">
                <a:solidFill>
                  <a:srgbClr val="1E293B"/>
                </a:solidFill>
                <a:latin typeface="Noto Sans CJK SC"/>
              </a:defRPr>
              <a:lnSpc>
                <a:spcPct val="140000"/>
              </a:lnSpc>
            </a:pPr>
            <a:r>
              <a:t>不是教孩子记住更多答案，</a:t>
            </a:r>
            <a:br/>
            <a:r>
              <a:t>是帮他找到愿意为一个</a:t>
            </a:r>
            <a:br/>
            <a:r>
              <a:t>问题挖到底的理由。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31520" y="3931920"/>
            <a:ext cx="10728655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31520" y="4114800"/>
            <a:ext cx="10728655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erif CJK SC"/>
              </a:defRPr>
              <a:lnSpc>
                <a:spcPct val="160000"/>
              </a:lnSpc>
            </a:pPr>
            <a:r>
              <a:t>"创新力不是天生的——它是在我非要把这条路挖穿的信念下，</a:t>
            </a:r>
            <a:br/>
            <a:r>
              <a:t>一次又一次刻意进步的总和"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Freeform 1"/>
          <p:cNvSpPr/>
          <p:nvPr/>
        </p:nvSpPr>
        <p:spPr>
          <a:xfrm>
            <a:off x="3809847" y="1828800"/>
            <a:ext cx="4572000" cy="5029200"/>
          </a:xfrm>
          <a:custGeom>
            <a:avLst/>
            <a:gdLst/>
            <a:ahLst/>
            <a:cxnLst/>
            <a:rect l="l" t="t" r="r" b="b"/>
            <a:pathLst>
              <a:path w="4572000" h="5029200">
                <a:moveTo>
                  <a:pt x="0" y="5029200"/>
                </a:moveTo>
                <a:lnTo>
                  <a:pt x="4572000" y="5029200"/>
                </a:lnTo>
                <a:lnTo>
                  <a:pt x="2971800" y="0"/>
                </a:lnTo>
                <a:lnTo>
                  <a:pt x="1600200" y="0"/>
                </a:lnTo>
                <a:lnTo>
                  <a:pt x="0" y="5029200"/>
                </a:lnTo>
                <a:close/>
              </a:path>
            </a:pathLst>
          </a:custGeom>
          <a:ln>
            <a:noFill/>
          </a:ln>
          <a:solidFill>
            <a:srgbClr val="B7791F">
              <a:alpha val="12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Freeform 2"/>
          <p:cNvSpPr/>
          <p:nvPr/>
        </p:nvSpPr>
        <p:spPr>
          <a:xfrm>
            <a:off x="2895447" y="2743200"/>
            <a:ext cx="6400800" cy="4114800"/>
          </a:xfrm>
          <a:custGeom>
            <a:avLst/>
            <a:gdLst/>
            <a:ahLst/>
            <a:cxnLst/>
            <a:rect l="l" t="t" r="r" b="b"/>
            <a:pathLst>
              <a:path w="6400800" h="4114800">
                <a:moveTo>
                  <a:pt x="0" y="4114800"/>
                </a:moveTo>
                <a:lnTo>
                  <a:pt x="6400800" y="4114800"/>
                </a:lnTo>
                <a:lnTo>
                  <a:pt x="4343400" y="0"/>
                </a:lnTo>
                <a:lnTo>
                  <a:pt x="2057400" y="0"/>
                </a:lnTo>
                <a:lnTo>
                  <a:pt x="0" y="4114800"/>
                </a:lnTo>
                <a:close/>
              </a:path>
            </a:pathLst>
          </a:custGeom>
          <a:ln>
            <a:noFill/>
          </a:ln>
          <a:solidFill>
            <a:srgbClr val="B7791F">
              <a:alpha val="6000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640080"/>
            <a:ext cx="10728655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800" b="1">
                <a:solidFill>
                  <a:srgbClr val="FFFFFF"/>
                </a:solidFill>
                <a:latin typeface="Noto Serif CJK SC"/>
              </a:defRPr>
              <a:lnSpc>
                <a:spcPct val="160000"/>
              </a:lnSpc>
            </a:pPr>
            <a:r>
              <a:t>树立远大志向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828800"/>
            <a:ext cx="914400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3000" b="1">
                <a:solidFill>
                  <a:srgbClr val="FFFFFF"/>
                </a:solidFill>
                <a:latin typeface="Noto Serif CJK SC"/>
              </a:defRPr>
              <a:lnSpc>
                <a:spcPct val="160000"/>
              </a:lnSpc>
            </a:pPr>
            <a:r>
              <a:t>留言"树立远大志向方案"获取完整方案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926080"/>
            <a:ext cx="914400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2100" b="0">
                <a:solidFill>
                  <a:srgbClr val="FFFFFF"/>
                </a:solidFill>
                <a:latin typeface="Noto Sans CJK SC"/>
              </a:defRPr>
              <a:lnSpc>
                <a:spcPct val="150000"/>
              </a:lnSpc>
            </a:pPr>
            <a:r>
              <a:t>想系统了解如何帮助孩子树立远大志向</a:t>
            </a:r>
            <a:br/>
            <a:r>
              <a:t>像其他高净值家长一样通过志向培养创新力</a:t>
            </a:r>
          </a:p>
        </p:txBody>
      </p:sp>
      <p:sp>
        <p:nvSpPr>
          <p:cNvPr id="7" name="Rectangle 6"/>
          <p:cNvSpPr/>
          <p:nvPr/>
        </p:nvSpPr>
        <p:spPr>
          <a:xfrm>
            <a:off x="3931920" y="4114800"/>
            <a:ext cx="4297680" cy="25603"/>
          </a:xfrm>
          <a:prstGeom prst="rect">
            <a:avLst/>
          </a:prstGeom>
          <a:ln>
            <a:noFill/>
          </a:ln>
          <a:solidFill>
            <a:srgbClr val="b7791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200400" y="4572000"/>
            <a:ext cx="576072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>
              <a:defRPr sz="1800" b="0">
                <a:solidFill>
                  <a:srgbClr val="FFFFFF"/>
                </a:solidFill>
                <a:latin typeface="Noto Sans CJK SC"/>
              </a:defRPr>
              <a:lnSpc>
                <a:spcPct val="100000"/>
              </a:lnSpc>
            </a:pPr>
            <a:r>
              <a:t>敬请期待 · 立大志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